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  <p:sldMasterId id="2147483907" r:id="rId7"/>
  </p:sldMasterIdLst>
  <p:notesMasterIdLst>
    <p:notesMasterId r:id="rId18"/>
  </p:notesMasterIdLst>
  <p:handoutMasterIdLst>
    <p:handoutMasterId r:id="rId19"/>
  </p:handoutMasterIdLst>
  <p:sldIdLst>
    <p:sldId id="289" r:id="rId8"/>
    <p:sldId id="318" r:id="rId9"/>
    <p:sldId id="309" r:id="rId10"/>
    <p:sldId id="311" r:id="rId11"/>
    <p:sldId id="312" r:id="rId12"/>
    <p:sldId id="313" r:id="rId13"/>
    <p:sldId id="314" r:id="rId14"/>
    <p:sldId id="316" r:id="rId15"/>
    <p:sldId id="317" r:id="rId16"/>
    <p:sldId id="27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9" autoAdjust="0"/>
    <p:restoredTop sz="91358"/>
  </p:normalViewPr>
  <p:slideViewPr>
    <p:cSldViewPr snapToGrid="0" snapToObjects="1">
      <p:cViewPr varScale="1">
        <p:scale>
          <a:sx n="115" d="100"/>
          <a:sy n="115" d="100"/>
        </p:scale>
        <p:origin x="496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9/27/18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9/27/18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30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36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9473-4647-3F42-A8CB-8E802CC098AF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C730-C4F2-7044-9EBB-2205F84852EB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226E0-9D57-8F45-AF9A-ACD14FC3625A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DEAC-7E32-F045-BA55-C33432F70476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67ED-45F8-D640-B30A-BF56AC0BF766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2614A-55D5-404C-9A1E-926FFF2AE529}" type="datetime1">
              <a:rPr lang="en-US" smtClean="0"/>
              <a:t>9/27/18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814E3-FBF0-0248-8438-27B31E39E68C}" type="datetime1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285-6B38-5F41-B135-4B0CD3A90096}" type="datetime1">
              <a:rPr lang="en-US" smtClean="0"/>
              <a:t>9/27/18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E9528-048F-AF4B-8A3C-2F5DE96AE71A}" type="datetime1">
              <a:rPr lang="en-US" smtClean="0"/>
              <a:t>9/27/18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3AC67-386A-0142-A191-8FF017A51653}" type="datetime1">
              <a:rPr lang="en-US" smtClean="0"/>
              <a:t>9/27/18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1305-ACCC-5740-BCED-46013459B6BA}" type="datetime1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7045-57A8-4D42-9158-9A7C4BB23D6C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EB9A4-8B68-434C-A932-02898AE814A1}" type="datetime1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F4433-94E4-014B-AF94-452E119C9A8C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8252F-DFB7-4141-AA93-2475960BD983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51BFE-B207-8C40-BE93-E79722A1E3B3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D684-9229-164D-B4D4-D65BB059C1D5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0EFE-2626-A44D-B830-2A4EF1A379B4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A20DB-BD31-1A47-B97D-0F3E0FD73F3B}" type="datetime1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89D99-1E2A-7E4D-B35D-07CA91F84C0F}" type="datetime1">
              <a:rPr lang="en-US" smtClean="0"/>
              <a:t>9/27/18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F246-EF4F-A64E-9132-855BAF2E4996}" type="datetime1">
              <a:rPr lang="en-US" smtClean="0"/>
              <a:t>9/27/18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FB8A8-A6CF-C644-A4BF-71D6CEB2F9F2}" type="datetime1">
              <a:rPr lang="en-US" smtClean="0"/>
              <a:t>9/27/18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C871-FB1C-644C-8143-58E1C3D606CA}" type="datetime1">
              <a:rPr lang="en-US" smtClean="0"/>
              <a:t>9/27/18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A35AE-58B2-5246-853A-458CB90FE08B}" type="datetime1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C99F-012D-F441-9CA0-99A84D3B0871}" type="datetime1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2D16B-9AF8-A54A-8576-EAB30ACAF3B9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DDB2D-2488-B049-927B-E507AAE1C8D8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0B77B-ACEF-164B-94CB-D65C6EB7BCC9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2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8797-5A0C-334E-8D5E-AD3987949196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2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FAD10-8AC9-7C46-9DD5-A38D20E86471}" type="datetime1">
              <a:rPr lang="en-US" smtClean="0"/>
              <a:t>9/27/18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</p:spTree>
    <p:extLst>
      <p:ext uri="{BB962C8B-B14F-4D97-AF65-F5344CB8AC3E}">
        <p14:creationId xmlns:p14="http://schemas.microsoft.com/office/powerpoint/2010/main" val="435518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08294-560A-7B45-943E-CE853819F670}" type="datetime1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9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BB2A2-A80E-334E-BD62-49C75325F937}" type="datetime1">
              <a:rPr lang="en-US" smtClean="0"/>
              <a:t>9/27/18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52CBE-E060-494E-B71B-7FBB57855B57}" type="datetime1">
              <a:rPr lang="en-US" smtClean="0"/>
              <a:t>9/27/18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89D4-3196-D54C-95B4-0FB8856C7F41}" type="datetime1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B8C2B-F682-C74D-A14C-3D1C62DBA27B}" type="datetime1">
              <a:rPr lang="en-US" smtClean="0"/>
              <a:t>9/27/18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3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DE9E-E512-2E48-8A3F-F45593F43C5C}" type="datetime1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2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45FA-C3D5-FB42-B1A9-0623456F0EBF}" type="datetime1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0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C3346-7AB8-1D43-A2D3-02797B83A9F7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1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0ABCA-E568-6145-B8B2-DAB417ECFD7C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3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B45FD-A15D-3742-BBB1-58E00CB707A3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5" y="88749"/>
            <a:ext cx="8277216" cy="30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08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F3B9-66E5-D244-8782-0612DC24CBA8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4D6D4-B1A3-0C44-9534-09BCE5949A50}" type="datetime1">
              <a:rPr lang="en-US" smtClean="0"/>
              <a:t>9/27/18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</p:spTree>
    <p:extLst>
      <p:ext uri="{BB962C8B-B14F-4D97-AF65-F5344CB8AC3E}">
        <p14:creationId xmlns:p14="http://schemas.microsoft.com/office/powerpoint/2010/main" val="127229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853E-1C2C-4946-A195-005A4C92B012}" type="datetime1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0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42A4-A3ED-7748-A46F-B535920EA92C}" type="datetime1">
              <a:rPr lang="en-US" smtClean="0"/>
              <a:t>9/27/18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B670A-6222-3749-95C6-6992A8B19D72}" type="datetime1">
              <a:rPr lang="en-US" smtClean="0"/>
              <a:t>9/27/18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24F4-D8B3-8B43-AD0F-5A6CFA2E55B8}" type="datetime1">
              <a:rPr lang="en-US" smtClean="0"/>
              <a:t>9/27/18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5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3B5F0-2E89-B14B-8DDB-9DB26C409975}" type="datetime1">
              <a:rPr lang="en-US" smtClean="0"/>
              <a:t>9/27/18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9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E3A4F-49A8-3742-8D0F-70E2564B34EC}" type="datetime1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322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6F94B-02D6-C44E-B2A3-02E31677F524}" type="datetime1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DCBAC-2918-024E-A491-2E9AEAD32657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91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FBA4-37F1-2B4F-93F5-50554845157C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38B4-4DBC-3E4A-A6E4-096B20CFCE0E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25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EC72B-05E9-F048-8C6E-86D7E07E713C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59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F7FD-C82F-084A-AAE8-58FACEE97C52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4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7BBBE-8D3C-6748-ACFF-D5A75B23FCB3}" type="datetime1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61094-3152-F24D-AE6F-111595832788}" type="datetime1">
              <a:rPr lang="en-US" smtClean="0"/>
              <a:t>9/27/18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579E9-634F-F34C-9817-9A06F55A833A}" type="datetime1">
              <a:rPr lang="en-US" smtClean="0"/>
              <a:t>9/27/18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3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6FED-89DF-564B-9BB4-5F583198C73E}" type="datetime1">
              <a:rPr lang="en-US" smtClean="0"/>
              <a:t>9/27/18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5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CC56-FFDC-8245-8AE3-FD0839291BE3}" type="datetime1">
              <a:rPr lang="en-US" smtClean="0"/>
              <a:t>9/27/18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1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A9976-58AA-F04E-92D3-7621DA5CA6A3}" type="datetime1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24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8B9-3577-854B-A4A9-1927F630778F}" type="datetime1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6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2AEB3-D227-A247-87B8-B27A04B9CBFA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8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D342-5F47-8F4D-81BF-E9766E124D9C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DDC678E-63A8-9649-B13C-68DB1F26B513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534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2ACC6B-5E36-0643-85D2-8CA1D82F21F0}" type="datetime1">
              <a:rPr lang="en-US" smtClean="0"/>
              <a:t>9/27/18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9/23/2018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362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9/27/18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2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D6427-4E37-9443-812A-48BE291DA5BF}" type="datetime1">
              <a:rPr lang="en-US" smtClean="0"/>
              <a:t>9/27/18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A89D766E-6A6C-D348-9E12-BF8C5B59A1A0}" type="datetime1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38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1528FD4E-2617-544E-A2F5-4FA8E916A159}" type="datetime1">
              <a:rPr lang="en-US" smtClean="0"/>
              <a:t>9/27/18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130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ADC1E541-DD4E-424F-A165-C147F6C6825E}" type="datetime1">
              <a:rPr lang="en-US" smtClean="0"/>
              <a:t>9/27/18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461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6D51BC38-B62B-3748-8313-1AEEAFCA628F}" type="datetime1">
              <a:rPr lang="en-US" smtClean="0"/>
              <a:t>9/27/18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214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0E3E4F0-F65F-6646-BAB3-63132BF2EC12}" type="datetime1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9/23/2018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478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8D928E5B-3602-0C4D-B55E-A41A4048A024}" type="datetime1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3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EA574CC5-EC7D-FE41-8E46-F096B4F04659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185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E2DB6D-08F1-904B-B5C2-92D72320A05B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2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756B0-9DD3-CB4B-A68F-1CF6CD399830}" type="datetime1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FB4E2-C9C6-9C4B-A618-44A84E960215}" type="datetime1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EFCB53E-050A-3D48-8D28-907A7512ECC6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A57DB56-908C-704F-80A0-E688B13DD964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9/23/2018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3ECC7-88ED-E344-8415-EDB8016D9950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7EF54F0-00C4-264A-A91C-FD66D11CFFAE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44150A2-BB25-1A48-A322-C1731E1D9E6C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9/23/2018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F3927-ACD7-234E-BE04-C2EE1658307C}" type="datetime1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F77D43-68DD-8C46-8020-CD0630D6CD9A}" type="datetime1">
              <a:rPr lang="en-US" smtClean="0"/>
              <a:t>9/27/18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9/23/2018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ltutorials.com/" TargetMode="External"/><Relationship Id="rId3" Type="http://schemas.openxmlformats.org/officeDocument/2006/relationships/hyperlink" Target="https://www.facebook.com/hotshothotwires/" TargetMode="External"/><Relationship Id="rId7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6" Type="http://schemas.openxmlformats.org/officeDocument/2006/relationships/hyperlink" Target="mailto:l_nino@yahoo.com" TargetMode="External"/><Relationship Id="rId5" Type="http://schemas.openxmlformats.org/officeDocument/2006/relationships/hyperlink" Target="mailto:hotshothotwire@gmail.com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www.youtube.com/channel/UCC2U3CBy-QD1Dr09WZRx2Ug" TargetMode="External"/><Relationship Id="rId9" Type="http://schemas.openxmlformats.org/officeDocument/2006/relationships/hyperlink" Target="http://creativecommons.org/licenses/by-nc-sa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81192" y="4287604"/>
            <a:ext cx="7989752" cy="10331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 alternative approach to </a:t>
            </a:r>
            <a:br>
              <a:rPr lang="en-US" dirty="0"/>
            </a:br>
            <a:r>
              <a:rPr lang="en-US" dirty="0"/>
              <a:t>FIRST LEGO LEGUE ROBOTS:</a:t>
            </a:r>
            <a:br>
              <a:rPr lang="en-US" dirty="0"/>
            </a:br>
            <a:r>
              <a:rPr lang="en-US" dirty="0"/>
              <a:t>Guidelines for a COMPETITION ROBOT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81192" y="5320737"/>
            <a:ext cx="7989752" cy="590321"/>
          </a:xfrm>
        </p:spPr>
        <p:txBody>
          <a:bodyPr/>
          <a:lstStyle/>
          <a:p>
            <a:r>
              <a:rPr lang="en-US" dirty="0"/>
              <a:t>HOTSHOT HOTWIRES</a:t>
            </a:r>
          </a:p>
        </p:txBody>
      </p:sp>
    </p:spTree>
    <p:extLst>
      <p:ext uri="{BB962C8B-B14F-4D97-AF65-F5344CB8AC3E}">
        <p14:creationId xmlns:p14="http://schemas.microsoft.com/office/powerpoint/2010/main" val="184972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/>
              <a:t>This tutorial was created by Hotshot Hotwires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1800" dirty="0"/>
              <a:t>Facebook Page: </a:t>
            </a:r>
            <a:r>
              <a:rPr lang="en-US" sz="1800" dirty="0">
                <a:hlinkClick r:id="rId3"/>
              </a:rPr>
              <a:t>https://www.facebook.com/hotshothotwires/</a:t>
            </a:r>
            <a:endParaRPr lang="en-US" sz="1800" dirty="0"/>
          </a:p>
          <a:p>
            <a:pPr marL="666900" lvl="1" indent="-342900">
              <a:buFont typeface="Arial" charset="0"/>
              <a:buChar char="•"/>
            </a:pPr>
            <a:r>
              <a:rPr lang="en-US" sz="1800" dirty="0"/>
              <a:t>YouTube Channel: </a:t>
            </a:r>
            <a:r>
              <a:rPr lang="en-US" sz="1800" dirty="0">
                <a:hlinkClick r:id="rId4"/>
              </a:rPr>
              <a:t>https://www.youtube.com/channel/UCC2U3CBy-QD1Dr09WZRx2Ug</a:t>
            </a:r>
            <a:endParaRPr lang="en-US" sz="1800" dirty="0"/>
          </a:p>
          <a:p>
            <a:pPr marL="666900" lvl="1" indent="-342900">
              <a:buFont typeface="Arial" charset="0"/>
              <a:buChar char="•"/>
            </a:pPr>
            <a:r>
              <a:rPr lang="en-US" sz="1800" dirty="0"/>
              <a:t>Contact us at </a:t>
            </a:r>
            <a:r>
              <a:rPr lang="en-US" sz="1800" dirty="0">
                <a:hlinkClick r:id="rId5"/>
              </a:rPr>
              <a:t>hotshothotwire@gmail.com</a:t>
            </a:r>
            <a:r>
              <a:rPr lang="en-US" sz="1800" dirty="0"/>
              <a:t> or </a:t>
            </a:r>
            <a:r>
              <a:rPr lang="en-US" sz="1800" dirty="0">
                <a:hlinkClick r:id="rId6"/>
              </a:rPr>
              <a:t>l_nino@yahoo.com</a:t>
            </a:r>
            <a:r>
              <a:rPr lang="en-US" sz="1800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More lessons at </a:t>
            </a:r>
            <a:r>
              <a:rPr lang="en-US" sz="2200" dirty="0">
                <a:hlinkClick r:id="rId7"/>
              </a:rPr>
              <a:t>www.ev3lessons.com</a:t>
            </a:r>
            <a:r>
              <a:rPr lang="en-US" sz="2200" dirty="0"/>
              <a:t> and </a:t>
            </a:r>
            <a:r>
              <a:rPr lang="en-US" sz="2200" dirty="0">
                <a:hlinkClick r:id="rId8"/>
              </a:rPr>
              <a:t>www.flltutorials</a:t>
            </a:r>
            <a:r>
              <a:rPr lang="en-US" sz="2200">
                <a:hlinkClick r:id="rId8"/>
              </a:rPr>
              <a:t>.com</a:t>
            </a:r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9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9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9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9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9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2830" y="4554757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D3E11-F034-284A-8108-7B3BC7E4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78CC-781C-5040-9187-D1139115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0BEF7-F3B7-3E4D-A617-A7EF5CC0D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9/24/2018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E0C31-588E-4649-BB09-A06E4C1CF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0C2A99-E927-D149-B7FC-0DDC9DBF73B0}"/>
              </a:ext>
            </a:extLst>
          </p:cNvPr>
          <p:cNvSpPr txBox="1">
            <a:spLocks/>
          </p:cNvSpPr>
          <p:nvPr/>
        </p:nvSpPr>
        <p:spPr>
          <a:xfrm>
            <a:off x="454992" y="1820430"/>
            <a:ext cx="4121076" cy="418436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/>
              <a:t>The Hotshot Hotwires is a community-based FIRST LEGO League team in the mid Hudson Valley region of New York.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/>
              <a:t>The team started in 2012, although all of the original coaches and students have graduated.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/>
              <a:t>The photograph is of our 2018-19 team, comprised of 5</a:t>
            </a:r>
            <a:r>
              <a:rPr lang="en-US" sz="2400" baseline="30000" dirty="0"/>
              <a:t>th</a:t>
            </a:r>
            <a:r>
              <a:rPr lang="en-US" sz="2400" dirty="0"/>
              <a:t>-8</a:t>
            </a:r>
            <a:r>
              <a:rPr lang="en-US" sz="2400" baseline="30000" dirty="0"/>
              <a:t>th</a:t>
            </a:r>
            <a:r>
              <a:rPr lang="en-US" sz="2400" dirty="0"/>
              <a:t> graders.</a:t>
            </a:r>
          </a:p>
        </p:txBody>
      </p:sp>
      <p:pic>
        <p:nvPicPr>
          <p:cNvPr id="10" name="Picture 2" descr="Image may contain: 8 people, people smiling, people standing, tree, outdoor and nature">
            <a:extLst>
              <a:ext uri="{FF2B5EF4-FFF2-40B4-BE49-F238E27FC236}">
                <a16:creationId xmlns:a16="http://schemas.microsoft.com/office/drawing/2014/main" id="{688DB7A7-B89E-9942-9135-C4BF81427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068" y="1996806"/>
            <a:ext cx="4356097" cy="279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hotshot hotwires">
            <a:extLst>
              <a:ext uri="{FF2B5EF4-FFF2-40B4-BE49-F238E27FC236}">
                <a16:creationId xmlns:a16="http://schemas.microsoft.com/office/drawing/2014/main" id="{E701D12B-FBBD-3642-8BA5-5662E00A4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610" y="497027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99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B621-5219-7A46-A1B9-7A661C9F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24157-E9A7-154A-B111-36CEEA588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to build </a:t>
            </a:r>
            <a:r>
              <a:rPr lang="en-US" dirty="0">
                <a:solidFill>
                  <a:schemeClr val="dk2"/>
                </a:solidFill>
                <a:cs typeface="Arial"/>
                <a:sym typeface="Arial"/>
              </a:rPr>
              <a:t>s</a:t>
            </a:r>
            <a:r>
              <a:rPr lang="en-US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imple robots, which have minimum attachments, and perform reasonably well in competitions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417759-B5B0-BA4E-B375-F0F2CAAD4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917C3-E521-F544-A8B1-AE5774177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7DA125-DDDF-7747-A46C-AC27718B9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176" y="3442629"/>
            <a:ext cx="62103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24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4C5F-05D1-0843-84C5-36E4878AA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561463"/>
          </a:xfrm>
        </p:spPr>
        <p:txBody>
          <a:bodyPr>
            <a:normAutofit fontScale="90000"/>
          </a:bodyPr>
          <a:lstStyle/>
          <a:p>
            <a:r>
              <a:rPr lang="en" dirty="0"/>
              <a:t>4 main components of a mission-ready robot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E6246-259F-0A4C-A530-0977CADC5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05583"/>
            <a:ext cx="4263394" cy="4353215"/>
          </a:xfrm>
        </p:spPr>
        <p:txBody>
          <a:bodyPr/>
          <a:lstStyle/>
          <a:p>
            <a:pPr marL="456000" indent="-342900">
              <a:buSzPts val="2400"/>
              <a:buFont typeface="Wingdings" pitchFamily="2" charset="2"/>
              <a:buChar char="§"/>
            </a:pPr>
            <a:r>
              <a:rPr lang="en-US" sz="2800" dirty="0"/>
              <a:t>Mobility Mechanisms</a:t>
            </a:r>
          </a:p>
          <a:p>
            <a:pPr marL="456000" indent="-342900">
              <a:buSzPts val="2400"/>
              <a:buFont typeface="Wingdings" pitchFamily="2" charset="2"/>
              <a:buChar char="§"/>
            </a:pPr>
            <a:r>
              <a:rPr lang="en-US" sz="2800" dirty="0"/>
              <a:t>Body</a:t>
            </a:r>
          </a:p>
          <a:p>
            <a:pPr marL="456000" indent="-342900">
              <a:buSzPts val="2400"/>
              <a:buFont typeface="Wingdings" pitchFamily="2" charset="2"/>
              <a:buChar char="§"/>
            </a:pPr>
            <a:r>
              <a:rPr lang="en-US" sz="2800" dirty="0"/>
              <a:t>Sensors</a:t>
            </a:r>
          </a:p>
          <a:p>
            <a:pPr marL="456000" indent="-342900">
              <a:buSzPts val="2400"/>
              <a:buFont typeface="Wingdings" pitchFamily="2" charset="2"/>
              <a:buChar char="§"/>
            </a:pPr>
            <a:r>
              <a:rPr lang="en-US" sz="2800" dirty="0"/>
              <a:t>Actuators:  </a:t>
            </a:r>
          </a:p>
          <a:p>
            <a:pPr marL="780000" lvl="1" indent="-342900">
              <a:buSzPts val="2400"/>
              <a:buFont typeface="Wingdings" pitchFamily="2" charset="2"/>
              <a:buChar char="§"/>
            </a:pPr>
            <a:r>
              <a:rPr lang="en-US" sz="2400" dirty="0"/>
              <a:t>Active and Passive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AC16B-D3C4-D745-A5A3-794E1A4F5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19BA1-652E-5D48-9250-A66606633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54" y="2309246"/>
            <a:ext cx="4738682" cy="33170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5A3D0-6E26-8B4C-BD6A-52817572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09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4C5F-05D1-0843-84C5-36E4878A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E6246-259F-0A4C-A530-0977CADC5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05583"/>
            <a:ext cx="5658240" cy="4353215"/>
          </a:xfrm>
        </p:spPr>
        <p:txBody>
          <a:bodyPr>
            <a:normAutofit lnSpcReduction="10000"/>
          </a:bodyPr>
          <a:lstStyle/>
          <a:p>
            <a:pPr indent="-381000">
              <a:buSzPts val="2400"/>
              <a:buFont typeface="Wingdings" pitchFamily="2" charset="2"/>
              <a:buChar char="§"/>
            </a:pPr>
            <a:r>
              <a:rPr lang="en-US" sz="2800" dirty="0"/>
              <a:t>Driving mechanism</a:t>
            </a:r>
          </a:p>
          <a:p>
            <a:pPr lvl="1" indent="-342900">
              <a:spcBef>
                <a:spcPts val="0"/>
              </a:spcBef>
              <a:buSzPts val="1800"/>
              <a:buFont typeface="Wingdings" pitchFamily="2" charset="2"/>
              <a:buChar char="§"/>
            </a:pPr>
            <a:r>
              <a:rPr lang="en-US" sz="2000" dirty="0"/>
              <a:t>Drive wheels + motors</a:t>
            </a:r>
          </a:p>
          <a:p>
            <a:pPr lvl="1" indent="-342900">
              <a:spcBef>
                <a:spcPts val="0"/>
              </a:spcBef>
              <a:buSzPts val="1800"/>
              <a:buFont typeface="Wingdings" pitchFamily="2" charset="2"/>
              <a:buChar char="§"/>
            </a:pPr>
            <a:r>
              <a:rPr lang="en-US" sz="2000" dirty="0"/>
              <a:t>Evaluate traction and size of drive wheels</a:t>
            </a:r>
          </a:p>
          <a:p>
            <a:pPr lvl="1" indent="-342900">
              <a:spcBef>
                <a:spcPts val="0"/>
              </a:spcBef>
              <a:buSzPts val="1800"/>
              <a:buFont typeface="Wingdings" pitchFamily="2" charset="2"/>
              <a:buChar char="§"/>
            </a:pPr>
            <a:r>
              <a:rPr lang="en-US" sz="2000" dirty="0"/>
              <a:t>Two-point contact for drive axles</a:t>
            </a:r>
          </a:p>
          <a:p>
            <a:pPr indent="-381000">
              <a:buSzPts val="2400"/>
              <a:buFont typeface="Wingdings" pitchFamily="2" charset="2"/>
              <a:buChar char="§"/>
            </a:pPr>
            <a:r>
              <a:rPr lang="en-US" sz="2800" dirty="0"/>
              <a:t>Steering </a:t>
            </a:r>
          </a:p>
          <a:p>
            <a:pPr indent="-381000">
              <a:buSzPts val="2400"/>
              <a:buFont typeface="Wingdings" pitchFamily="2" charset="2"/>
              <a:buChar char="§"/>
            </a:pPr>
            <a:r>
              <a:rPr lang="en-US" sz="2800" dirty="0"/>
              <a:t>Rear wheels/coasters - these can affect steering</a:t>
            </a:r>
          </a:p>
          <a:p>
            <a:pPr indent="-381000">
              <a:buSzPts val="2400"/>
              <a:buFont typeface="Wingdings" pitchFamily="2" charset="2"/>
              <a:buChar char="§"/>
            </a:pPr>
            <a:r>
              <a:rPr lang="en-US" sz="2800" dirty="0"/>
              <a:t>Software</a:t>
            </a:r>
          </a:p>
          <a:p>
            <a:pPr lvl="1" indent="-342900">
              <a:spcBef>
                <a:spcPts val="0"/>
              </a:spcBef>
              <a:buSzPts val="1800"/>
              <a:buFont typeface="Wingdings" pitchFamily="2" charset="2"/>
              <a:buChar char="§"/>
            </a:pPr>
            <a:r>
              <a:rPr lang="en-US" sz="2000" dirty="0"/>
              <a:t>Gyro sensor input necessary for moving straight reliably, and for accurate turns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AC16B-D3C4-D745-A5A3-794E1A4F5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3907C-3B98-6841-B6AB-16343E39F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1" r="13030"/>
          <a:stretch/>
        </p:blipFill>
        <p:spPr>
          <a:xfrm>
            <a:off x="5754861" y="2674027"/>
            <a:ext cx="3389139" cy="33756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4810-5344-CF4E-948C-53D913993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12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4C5F-05D1-0843-84C5-36E4878A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E6246-259F-0A4C-A530-0977CADC5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661532"/>
            <a:ext cx="3536529" cy="4197266"/>
          </a:xfrm>
        </p:spPr>
        <p:txBody>
          <a:bodyPr>
            <a:normAutofit fontScale="62500" lnSpcReduction="20000"/>
          </a:bodyPr>
          <a:lstStyle/>
          <a:p>
            <a:pPr>
              <a:buSzPts val="2400"/>
              <a:buFont typeface="Wingdings" pitchFamily="2" charset="2"/>
              <a:buChar char="§"/>
            </a:pPr>
            <a:r>
              <a:rPr lang="en-US" sz="3000" dirty="0"/>
              <a:t>Size (must consider the field and missions).</a:t>
            </a:r>
          </a:p>
          <a:p>
            <a:pPr>
              <a:buSzPts val="2400"/>
              <a:buFont typeface="Wingdings" pitchFamily="2" charset="2"/>
              <a:buChar char="§"/>
            </a:pPr>
            <a:r>
              <a:rPr lang="en-US" sz="3000" dirty="0"/>
              <a:t>Sturdy structure - use frame pieces and L-beams</a:t>
            </a:r>
          </a:p>
          <a:p>
            <a:pPr>
              <a:buSzPts val="2400"/>
              <a:buFont typeface="Wingdings" pitchFamily="2" charset="2"/>
              <a:buChar char="§"/>
            </a:pPr>
            <a:r>
              <a:rPr lang="en-US" sz="3000" dirty="0"/>
              <a:t>Appropriate center of mass (between front and rear axles, but closer to the drive axle for good traction)</a:t>
            </a:r>
          </a:p>
          <a:p>
            <a:pPr>
              <a:buSzPts val="2400"/>
              <a:buFont typeface="Wingdings" pitchFamily="2" charset="2"/>
              <a:buChar char="§"/>
            </a:pPr>
            <a:r>
              <a:rPr lang="en-US" sz="3000" dirty="0"/>
              <a:t>Easy access to brick buttons, all ports, charging port, and battery compartment</a:t>
            </a:r>
          </a:p>
          <a:p>
            <a:pPr>
              <a:buSzPts val="2400"/>
              <a:buFont typeface="Wingdings" pitchFamily="2" charset="2"/>
              <a:buChar char="§"/>
            </a:pPr>
            <a:r>
              <a:rPr lang="en-US" sz="3000" dirty="0"/>
              <a:t>Provision for attachments (minimize attachment change)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AC16B-D3C4-D745-A5A3-794E1A4F5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pic>
        <p:nvPicPr>
          <p:cNvPr id="7" name="Google Shape;141;p27">
            <a:extLst>
              <a:ext uri="{FF2B5EF4-FFF2-40B4-BE49-F238E27FC236}">
                <a16:creationId xmlns:a16="http://schemas.microsoft.com/office/drawing/2014/main" id="{ABF4C476-5158-B94F-88FA-E6737AE910E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434" t="7270" r="15305" b="8872"/>
          <a:stretch/>
        </p:blipFill>
        <p:spPr>
          <a:xfrm>
            <a:off x="4180114" y="2133599"/>
            <a:ext cx="4515796" cy="341085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B9252D-E60C-5740-A47C-134E838B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266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4C5F-05D1-0843-84C5-36E4878A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E6246-259F-0A4C-A530-0977CADC5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4"/>
            <a:ext cx="7704017" cy="3434950"/>
          </a:xfrm>
        </p:spPr>
        <p:txBody>
          <a:bodyPr>
            <a:normAutofit fontScale="85000" lnSpcReduction="10000"/>
          </a:bodyPr>
          <a:lstStyle/>
          <a:p>
            <a:pPr indent="-381000">
              <a:buSzPts val="2400"/>
              <a:buFont typeface="Wingdings" pitchFamily="2" charset="2"/>
              <a:buChar char="§"/>
            </a:pPr>
            <a:r>
              <a:rPr lang="en-US" sz="2800" dirty="0"/>
              <a:t>Light/color and gyroscopic sensors are most useful</a:t>
            </a:r>
            <a:endParaRPr lang="en-US" sz="4000" dirty="0"/>
          </a:p>
          <a:p>
            <a:pPr lvl="1" indent="-381000">
              <a:spcBef>
                <a:spcPts val="0"/>
              </a:spcBef>
              <a:buSzPts val="2400"/>
              <a:buFont typeface="Wingdings" pitchFamily="2" charset="2"/>
              <a:buChar char="§"/>
            </a:pPr>
            <a:r>
              <a:rPr lang="en-US" sz="2400" dirty="0"/>
              <a:t>The EV3 ultrasonic sensor is not super accurate, but worth experimenting with for certain applications</a:t>
            </a:r>
          </a:p>
          <a:p>
            <a:pPr indent="-381000">
              <a:buSzPts val="2400"/>
              <a:buFont typeface="Wingdings" pitchFamily="2" charset="2"/>
              <a:buChar char="§"/>
            </a:pPr>
            <a:r>
              <a:rPr lang="en-US" sz="2800" dirty="0"/>
              <a:t>Remember: all four motors can also be used as sensors</a:t>
            </a:r>
          </a:p>
          <a:p>
            <a:pPr indent="-381000">
              <a:buSzPts val="2400"/>
              <a:buFont typeface="Wingdings" pitchFamily="2" charset="2"/>
              <a:buChar char="§"/>
            </a:pPr>
            <a:r>
              <a:rPr lang="en-US" sz="2800" dirty="0"/>
              <a:t>Since motors can detect obstacles, generally the touch sensors can be avoided</a:t>
            </a:r>
          </a:p>
          <a:p>
            <a:pPr indent="-381000">
              <a:buSzPts val="2400"/>
              <a:buFont typeface="Wingdings" pitchFamily="2" charset="2"/>
              <a:buChar char="§"/>
            </a:pPr>
            <a:r>
              <a:rPr lang="en-US" sz="2800" dirty="0"/>
              <a:t>Sensors must be connected firmly - no wobble (to ensure consistency)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AC16B-D3C4-D745-A5A3-794E1A4F5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15E25-9BF9-8740-AD81-7D41716D6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883"/>
          <a:stretch/>
        </p:blipFill>
        <p:spPr>
          <a:xfrm>
            <a:off x="772276" y="4940534"/>
            <a:ext cx="4445000" cy="1139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AEEDA0-2E6F-414B-9E15-1832D07A2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981" y="4663910"/>
            <a:ext cx="3496097" cy="157010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ACDF0-B8BD-AB4C-AF41-E0343BA62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954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04A9-B6A2-9B4E-AA5F-5AB10D65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ATTACHMENTS/Actuators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999B9-9C09-E944-886F-7B44D510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752321"/>
            <a:ext cx="8238707" cy="4353215"/>
          </a:xfrm>
        </p:spPr>
        <p:txBody>
          <a:bodyPr>
            <a:normAutofit fontScale="62500" lnSpcReduction="20000"/>
          </a:bodyPr>
          <a:lstStyle/>
          <a:p>
            <a:pPr>
              <a:buSzPts val="2400"/>
            </a:pPr>
            <a:r>
              <a:rPr lang="en-US" dirty="0"/>
              <a:t>Attachments are what you add to your robot </a:t>
            </a:r>
          </a:p>
          <a:p>
            <a:pPr>
              <a:buSzPts val="2400"/>
            </a:pPr>
            <a:r>
              <a:rPr lang="en-US" dirty="0"/>
              <a:t>Actuators are the tool you use to complete the task</a:t>
            </a:r>
          </a:p>
          <a:p>
            <a:pPr lvl="1">
              <a:buSzPts val="2400"/>
            </a:pPr>
            <a:r>
              <a:rPr lang="en-US" dirty="0"/>
              <a:t>Actuators can be </a:t>
            </a:r>
            <a:r>
              <a:rPr lang="en-US" dirty="0">
                <a:solidFill>
                  <a:srgbClr val="FF0000"/>
                </a:solidFill>
              </a:rPr>
              <a:t>active</a:t>
            </a:r>
            <a:r>
              <a:rPr lang="en-US" dirty="0"/>
              <a:t> (have power source) or </a:t>
            </a:r>
            <a:r>
              <a:rPr lang="en-US" dirty="0">
                <a:solidFill>
                  <a:srgbClr val="FF0000"/>
                </a:solidFill>
              </a:rPr>
              <a:t>passive</a:t>
            </a:r>
            <a:r>
              <a:rPr lang="en-US" dirty="0"/>
              <a:t> (no power)</a:t>
            </a:r>
          </a:p>
          <a:p>
            <a:pPr lvl="1">
              <a:buSzPts val="2400"/>
            </a:pPr>
            <a:r>
              <a:rPr lang="en-US" dirty="0"/>
              <a:t>Actuators can be </a:t>
            </a:r>
            <a:r>
              <a:rPr lang="en-US" dirty="0">
                <a:solidFill>
                  <a:srgbClr val="FF0000"/>
                </a:solidFill>
              </a:rPr>
              <a:t>simple</a:t>
            </a:r>
            <a:r>
              <a:rPr lang="en-US" dirty="0"/>
              <a:t> (perform one task) or </a:t>
            </a:r>
            <a:r>
              <a:rPr lang="en-US" dirty="0">
                <a:solidFill>
                  <a:srgbClr val="FF0000"/>
                </a:solidFill>
              </a:rPr>
              <a:t>compound</a:t>
            </a:r>
            <a:r>
              <a:rPr lang="en-US" dirty="0"/>
              <a:t> (perform more than one task)</a:t>
            </a:r>
          </a:p>
          <a:p>
            <a:pPr>
              <a:buSzPts val="2400"/>
            </a:pPr>
            <a:r>
              <a:rPr lang="en-US" dirty="0"/>
              <a:t>Strive to minimize attachment changes during robot game – try to make the actuators as general purpose as possible for a given season</a:t>
            </a:r>
          </a:p>
          <a:p>
            <a:pPr>
              <a:buSzPts val="2400"/>
            </a:pPr>
            <a:r>
              <a:rPr lang="en-US" dirty="0"/>
              <a:t>There could be many great ways for solving each mission. Think of ways of sharing motions, and therefore, actuators between missions.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91953-2B52-B44D-8E0B-F5C024FE5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8B07D-D31F-3446-B29E-151C34C68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37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DC2C-90F1-9644-9AA6-72F796C2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Simplicity and Minimalism in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6966-8014-AC4F-9DCE-80CFFE38C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8261955" cy="2539475"/>
          </a:xfrm>
        </p:spPr>
        <p:txBody>
          <a:bodyPr>
            <a:normAutofit fontScale="62500" lnSpcReduction="20000"/>
          </a:bodyPr>
          <a:lstStyle/>
          <a:p>
            <a:pPr>
              <a:buSzPts val="2400"/>
              <a:buFont typeface="Wingdings" pitchFamily="2" charset="2"/>
              <a:buChar char="§"/>
            </a:pPr>
            <a:r>
              <a:rPr lang="en-US" dirty="0"/>
              <a:t>Simplicity and minimalism are well-respected design principles.</a:t>
            </a:r>
          </a:p>
          <a:p>
            <a:pPr>
              <a:buSzPts val="2400"/>
              <a:buFont typeface="Wingdings" pitchFamily="2" charset="2"/>
              <a:buChar char="§"/>
            </a:pPr>
            <a:r>
              <a:rPr lang="en-US" dirty="0"/>
              <a:t>Build the simplest robot/attachments with as few parts as possible that you think will do the job.</a:t>
            </a:r>
          </a:p>
          <a:p>
            <a:pPr>
              <a:buSzPts val="2400"/>
              <a:buFont typeface="Wingdings" pitchFamily="2" charset="2"/>
              <a:buChar char="§"/>
            </a:pPr>
            <a:r>
              <a:rPr lang="en-US" dirty="0"/>
              <a:t>If things don’t work (and they often won’t), then try solving the problem with smarter programs first.</a:t>
            </a:r>
          </a:p>
          <a:p>
            <a:pPr>
              <a:buSzPts val="2400"/>
              <a:buFont typeface="Wingdings" pitchFamily="2" charset="2"/>
              <a:buChar char="§"/>
            </a:pPr>
            <a:r>
              <a:rPr lang="en-US" dirty="0"/>
              <a:t>Add more parts only as a last resort.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83B16-58E1-4649-BA23-51B506BF7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9/23/2018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50E6E-1245-2344-957B-D44BEDCD3F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0" y="3736483"/>
            <a:ext cx="7904136" cy="239551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BE0641-33AD-2D48-B20A-477BA8E75840}"/>
              </a:ext>
            </a:extLst>
          </p:cNvPr>
          <p:cNvSpPr/>
          <p:nvPr/>
        </p:nvSpPr>
        <p:spPr>
          <a:xfrm>
            <a:off x="624000" y="4617105"/>
            <a:ext cx="7946944" cy="69881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6DB37C-446A-5E42-A3DB-ED62EFCC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4717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AAEEB24F-C2B2-234D-BA53-A235E4BCEC08}" vid="{075A3DC6-4613-2647-AB36-C1FCFF28F909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25829</TotalTime>
  <Words>584</Words>
  <Application>Microsoft Macintosh PowerPoint</Application>
  <PresentationFormat>On-screen Show (4:3)</PresentationFormat>
  <Paragraphs>75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10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Gill Sans MT</vt:lpstr>
      <vt:lpstr>Helvetica Neue</vt:lpstr>
      <vt:lpstr>Wingdings</vt:lpstr>
      <vt:lpstr>Wingdings 2</vt:lpstr>
      <vt:lpstr>Essential</vt:lpstr>
      <vt:lpstr>beginner</vt:lpstr>
      <vt:lpstr>Custom Design</vt:lpstr>
      <vt:lpstr>robotdesign</vt:lpstr>
      <vt:lpstr>1_beginner</vt:lpstr>
      <vt:lpstr>1_Custom Design</vt:lpstr>
      <vt:lpstr>Dividend</vt:lpstr>
      <vt:lpstr>AN alternative approach to  FIRST LEGO LEGUE ROBOTS: Guidelines for a COMPETITION ROBOT</vt:lpstr>
      <vt:lpstr>About the Author</vt:lpstr>
      <vt:lpstr>OBJECTIVES</vt:lpstr>
      <vt:lpstr>4 main components of a mission-ready robot</vt:lpstr>
      <vt:lpstr>MOBILITY MECHANISMS</vt:lpstr>
      <vt:lpstr>BODY</vt:lpstr>
      <vt:lpstr>SENSORS</vt:lpstr>
      <vt:lpstr>ATTACHMENTS/Actuators</vt:lpstr>
      <vt:lpstr>Simplicity and Minimalism in Design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Sanjay Seshan</cp:lastModifiedBy>
  <cp:revision>248</cp:revision>
  <cp:lastPrinted>2016-08-04T16:20:00Z</cp:lastPrinted>
  <dcterms:created xsi:type="dcterms:W3CDTF">2014-10-28T21:59:38Z</dcterms:created>
  <dcterms:modified xsi:type="dcterms:W3CDTF">2018-09-27T10:52:49Z</dcterms:modified>
</cp:coreProperties>
</file>